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  <p:sldMasterId id="2147483721" r:id="rId4"/>
    <p:sldMasterId id="2147483733" r:id="rId5"/>
    <p:sldMasterId id="2147483748" r:id="rId6"/>
  </p:sldMasterIdLst>
  <p:notesMasterIdLst>
    <p:notesMasterId r:id="rId45"/>
  </p:notesMasterIdLst>
  <p:handoutMasterIdLst>
    <p:handoutMasterId r:id="rId46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89" r:id="rId42"/>
    <p:sldId id="294" r:id="rId43"/>
    <p:sldId id="295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13F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7660" autoAdjust="0"/>
  </p:normalViewPr>
  <p:slideViewPr>
    <p:cSldViewPr>
      <p:cViewPr>
        <p:scale>
          <a:sx n="92" d="100"/>
          <a:sy n="92" d="100"/>
        </p:scale>
        <p:origin x="2112" y="41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2017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6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F1213F"/>
                </a:solidFill>
                <a:effectLst/>
              </a:rPr>
              <a:t>Creating Great Looking Android Applications Using 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63590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@</a:t>
            </a:r>
            <a:r>
              <a:rPr lang="en-US" dirty="0" err="1"/>
              <a:t>android:style</a:t>
            </a:r>
            <a:r>
              <a:rPr lang="en-US" dirty="0"/>
              <a:t>/</a:t>
            </a:r>
            <a:r>
              <a:rPr lang="en-US" dirty="0" err="1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20857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AppCompat</a:t>
            </a:r>
            <a:r>
              <a:rPr lang="en-US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20776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78218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5578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Activities my inherit from </a:t>
            </a:r>
            <a:r>
              <a:rPr lang="en-US" dirty="0" err="1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3929391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9180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01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AppCompat</a:t>
            </a:r>
            <a:r>
              <a:rPr lang="en-US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Theme.AppCompat.DayNight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" y="306015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372468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  <a:p>
            <a:r>
              <a:rPr lang="en-US" dirty="0"/>
              <a:t>Dark</a:t>
            </a:r>
          </a:p>
          <a:p>
            <a:r>
              <a:rPr lang="en-US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2926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8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995" y="905184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995" y="1527359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995" y="2149535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995" y="2774775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995" y="340001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elevation: </a:t>
            </a:r>
            <a:r>
              <a:rPr lang="en-US" dirty="0" err="1"/>
              <a:t>setCompatElevation</a:t>
            </a:r>
            <a:r>
              <a:rPr lang="en-US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995" y="4019698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/>
              <a:t>setOutlineProvider</a:t>
            </a:r>
            <a:r>
              <a:rPr lang="en-US" dirty="0"/>
              <a:t>(</a:t>
            </a:r>
            <a:r>
              <a:rPr lang="en-US" dirty="0" err="1"/>
              <a:t>ViewOutlineProvider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32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9146" y="1098352"/>
            <a:ext cx="6057454" cy="34156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sz="2400" dirty="0" smtClean="0"/>
              <a:t>Multiple objects cannot share the same space</a:t>
            </a:r>
          </a:p>
          <a:p>
            <a:pPr eaLnBrk="1" hangingPunct="1">
              <a:defRPr/>
            </a:pPr>
            <a:r>
              <a:rPr lang="en-US" sz="2400" dirty="0" smtClean="0">
                <a:sym typeface="M Avenir Medium" charset="0"/>
              </a:rPr>
              <a:t>Objects cannot pass through each other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3929063" y="3132730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10348" y="3367768"/>
            <a:ext cx="1567160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19269" y="3809788"/>
            <a:ext cx="2652117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518047" y="4291991"/>
            <a:ext cx="518368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375673" y="3930338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375673" y="3798307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5978427" y="3488318"/>
            <a:ext cx="44201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5978427" y="3367768"/>
            <a:ext cx="442019" cy="287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576590" y="3253282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76590" y="3132731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518392" y="3854117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3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2" name="TextBox 21"/>
          <p:cNvSpPr txBox="1"/>
          <p:nvPr/>
        </p:nvSpPr>
        <p:spPr>
          <a:xfrm>
            <a:off x="6510255" y="3723520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4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3" name="TextBox 22"/>
          <p:cNvSpPr txBox="1"/>
          <p:nvPr/>
        </p:nvSpPr>
        <p:spPr>
          <a:xfrm>
            <a:off x="6518391" y="341528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7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4" name="TextBox 23"/>
          <p:cNvSpPr txBox="1"/>
          <p:nvPr/>
        </p:nvSpPr>
        <p:spPr>
          <a:xfrm>
            <a:off x="6515079" y="3301124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8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5" name="TextBox 24"/>
          <p:cNvSpPr txBox="1"/>
          <p:nvPr/>
        </p:nvSpPr>
        <p:spPr>
          <a:xfrm>
            <a:off x="6515079" y="318151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9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6" name="TextBox 25"/>
          <p:cNvSpPr txBox="1"/>
          <p:nvPr/>
        </p:nvSpPr>
        <p:spPr>
          <a:xfrm>
            <a:off x="6479686" y="3054359"/>
            <a:ext cx="372218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10 </a:t>
            </a:r>
            <a:r>
              <a:rPr lang="en-US" sz="633" dirty="0" err="1"/>
              <a:t>dp</a:t>
            </a:r>
            <a:endParaRPr lang="en-US" sz="633" dirty="0"/>
          </a:p>
        </p:txBody>
      </p:sp>
    </p:spTree>
    <p:extLst>
      <p:ext uri="{BB962C8B-B14F-4D97-AF65-F5344CB8AC3E}">
        <p14:creationId xmlns:p14="http://schemas.microsoft.com/office/powerpoint/2010/main" val="10831132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55" y="1031875"/>
            <a:ext cx="5310932" cy="3415606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342900" lvl="2" indent="0">
              <a:spcBef>
                <a:spcPts val="2637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60630" y="2973586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8052" y="2931832"/>
            <a:ext cx="49343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Resting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8052" y="2129731"/>
            <a:ext cx="42212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Goal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5817692" y="3495973"/>
            <a:ext cx="301376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606630" y="2933403"/>
            <a:ext cx="565570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Elevation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6630" y="2129730"/>
            <a:ext cx="683136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 err="1"/>
              <a:t>TranslationZ</a:t>
            </a:r>
            <a:endParaRPr lang="en-US" sz="738" dirty="0"/>
          </a:p>
        </p:txBody>
      </p:sp>
    </p:spTree>
    <p:extLst>
      <p:ext uri="{BB962C8B-B14F-4D97-AF65-F5344CB8AC3E}">
        <p14:creationId xmlns:p14="http://schemas.microsoft.com/office/powerpoint/2010/main" val="181286632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2" y="1914248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975055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56711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16379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2763049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6267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3962305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3462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android:layout_gravity</a:t>
            </a:r>
            <a:r>
              <a:rPr lang="de-DE" sz="2800" dirty="0"/>
              <a:t>="</a:t>
            </a:r>
            <a:r>
              <a:rPr lang="de-DE" sz="2800" dirty="0" err="1"/>
              <a:t>bottom|right</a:t>
            </a:r>
            <a:r>
              <a:rPr lang="de-DE" sz="2800" dirty="0"/>
              <a:t>"        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901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16" y="732405"/>
            <a:ext cx="8572500" cy="291367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153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4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instead of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Need: </a:t>
            </a:r>
            <a:r>
              <a:rPr lang="en-US" dirty="0" err="1"/>
              <a:t>LayoutManager</a:t>
            </a:r>
            <a:r>
              <a:rPr lang="en-US" dirty="0"/>
              <a:t>, </a:t>
            </a:r>
            <a:r>
              <a:rPr lang="en-US" dirty="0" err="1"/>
              <a:t>ViewHolder</a:t>
            </a:r>
            <a:r>
              <a:rPr lang="en-US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15996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168" y="1171968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36399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94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1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895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ListView</a:t>
            </a:r>
            <a:r>
              <a:rPr lang="en-US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RecyclerView</a:t>
            </a:r>
            <a:r>
              <a:rPr lang="en-US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9959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5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38" y="769316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3838" y="139668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838" y="2024052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Requries</a:t>
            </a:r>
            <a:r>
              <a:rPr lang="en-US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838" y="265142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Differences prior to API 21 (App </a:t>
            </a:r>
            <a:r>
              <a:rPr lang="en-US" dirty="0" err="1"/>
              <a:t>Compat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438" y="3278789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974" y="3906157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3740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17451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71672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72589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280113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compatible with classes that extend </a:t>
            </a:r>
            <a:r>
              <a:rPr lang="en-US" dirty="0" err="1"/>
              <a:t>adaper</a:t>
            </a:r>
            <a:r>
              <a:rPr lang="en-US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135" y="3834334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1837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Source: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android.support.design.widget.FloatingActionButton</a:t>
            </a:r>
            <a:endParaRPr lang="en-US" sz="3400" dirty="0"/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android:id</a:t>
            </a:r>
            <a:r>
              <a:rPr lang="de-DE" sz="3400" dirty="0"/>
              <a:t>="@+</a:t>
            </a:r>
            <a:r>
              <a:rPr lang="de-DE" sz="3400" dirty="0" err="1"/>
              <a:t>id</a:t>
            </a:r>
            <a:r>
              <a:rPr lang="de-DE" sz="3400" dirty="0"/>
              <a:t>/</a:t>
            </a:r>
            <a:r>
              <a:rPr lang="de-DE" sz="3400" dirty="0" err="1"/>
              <a:t>fab_add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android:layout_width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android:layout_height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android:transitionName</a:t>
            </a:r>
            <a:r>
              <a:rPr lang="de-DE" sz="3400" dirty="0"/>
              <a:t>="@</a:t>
            </a:r>
            <a:r>
              <a:rPr lang="de-DE" sz="3400" dirty="0" err="1"/>
              <a:t>string</a:t>
            </a:r>
            <a:r>
              <a:rPr lang="de-DE" sz="3400" dirty="0"/>
              <a:t>/</a:t>
            </a:r>
            <a:r>
              <a:rPr lang="de-DE" sz="3400" dirty="0" err="1"/>
              <a:t>Transition_Popup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android:src</a:t>
            </a:r>
            <a:r>
              <a:rPr lang="de-DE" sz="3400" dirty="0"/>
              <a:t>="@</a:t>
            </a:r>
            <a:r>
              <a:rPr lang="de-DE" sz="3400" dirty="0" err="1"/>
              <a:t>drawable</a:t>
            </a:r>
            <a:r>
              <a:rPr lang="de-DE" sz="3400" dirty="0"/>
              <a:t>/ic_add_white_24dp" /&gt;</a:t>
            </a:r>
          </a:p>
          <a:p>
            <a:r>
              <a:rPr lang="de-DE" sz="3600" dirty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385443"/>
            <a:ext cx="4898504" cy="29641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95850"/>
            <a:ext cx="4898504" cy="28877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9" y="509717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90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2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91198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2482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61101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In </a:t>
            </a:r>
            <a:r>
              <a:rPr lang="en-US" sz="1400" b="1" dirty="0" err="1"/>
              <a:t>OnCreate</a:t>
            </a:r>
            <a:r>
              <a:rPr lang="en-US" sz="1400" b="1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b="1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4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Added to Material Design Guidelines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Added in version 25.0.0 of Compatibility Libraries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Should only have 3 - 5 items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 item should be primary color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 doesn’t navigate between bar views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3318"/>
            <a:ext cx="2933700" cy="4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1047750"/>
            <a:ext cx="5867400" cy="713558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896196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Design 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3866796"/>
            <a:ext cx="5867400" cy="773974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Information: https://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2951264"/>
            <a:ext cx="5867400" cy="77899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6007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112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61951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1063231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118" y="172820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118" y="2393174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118" y="3058145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118" y="372311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4681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14708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57275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6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90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1" y="1062690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0489" y="140027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0489" y="201431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0488" y="302943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488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4419" y="339822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0488" y="3767016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5840" y="1750239"/>
            <a:ext cx="1920762" cy="99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3"/>
            <a:ext cx="1920762" cy="2478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2"/>
            <a:ext cx="1920762" cy="26520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1"/>
            <a:ext cx="1138180" cy="1281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4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70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8" y="414431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0110" y="1240498"/>
            <a:ext cx="1831861" cy="264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78407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478186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Pallets </a:t>
            </a:r>
            <a:r>
              <a:rPr lang="en-US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076450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267823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277258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35" y="3876279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00125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7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50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1388</Words>
  <Application>Microsoft Macintosh PowerPoint</Application>
  <PresentationFormat>On-screen Show (16:9)</PresentationFormat>
  <Paragraphs>304</Paragraphs>
  <Slides>38</Slides>
  <Notes>6</Notes>
  <HiddenSlides>13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Calibri</vt:lpstr>
      <vt:lpstr>Gill Sans</vt:lpstr>
      <vt:lpstr>M Avenir Medium</vt:lpstr>
      <vt:lpstr>ＭＳ Ｐゴシック</vt:lpstr>
      <vt:lpstr>Times New Roman</vt:lpstr>
      <vt:lpstr>ヒラギノ角ゴ ProN W3</vt:lpstr>
      <vt:lpstr>Arial</vt:lpstr>
      <vt:lpstr>Custom Design</vt:lpstr>
      <vt:lpstr>Visual Studio Live! Las Vegas 2017</vt:lpstr>
      <vt:lpstr>1_Custom Design</vt:lpstr>
      <vt:lpstr>Visual Studio Live! Austin 2017</vt:lpstr>
      <vt:lpstr>1_Visual Studio Live! Las Vegas 2017</vt:lpstr>
      <vt:lpstr>2_Custom Design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 Style</vt:lpstr>
      <vt:lpstr>Action Bar XML</vt:lpstr>
      <vt:lpstr>Action Bar Extra Menu Items</vt:lpstr>
      <vt:lpstr>Action Bar In Code</vt:lpstr>
      <vt:lpstr>Bottom Navigation</vt:lpstr>
      <vt:lpstr>Useful Links</vt:lpstr>
      <vt:lpstr>Thanks!!!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2017-05-18T18:09:31Z</dcterms:modified>
</cp:coreProperties>
</file>